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0" r:id="rId4"/>
    <p:sldId id="291" r:id="rId5"/>
    <p:sldId id="286" r:id="rId6"/>
    <p:sldId id="287" r:id="rId7"/>
    <p:sldId id="289" r:id="rId8"/>
    <p:sldId id="258" r:id="rId9"/>
    <p:sldId id="259" r:id="rId10"/>
    <p:sldId id="260" r:id="rId11"/>
    <p:sldId id="261" r:id="rId12"/>
    <p:sldId id="266" r:id="rId13"/>
    <p:sldId id="267" r:id="rId14"/>
    <p:sldId id="268" r:id="rId15"/>
    <p:sldId id="269" r:id="rId16"/>
    <p:sldId id="270" r:id="rId17"/>
    <p:sldId id="271" r:id="rId18"/>
    <p:sldId id="292" r:id="rId19"/>
    <p:sldId id="293" r:id="rId20"/>
    <p:sldId id="294" r:id="rId21"/>
    <p:sldId id="272" r:id="rId22"/>
    <p:sldId id="299" r:id="rId23"/>
    <p:sldId id="273" r:id="rId24"/>
    <p:sldId id="298" r:id="rId25"/>
    <p:sldId id="275" r:id="rId26"/>
    <p:sldId id="300"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251787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53937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16059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184348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1257441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19928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3510784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477923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329921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55677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7F4407-97FD-4901-8626-E24228CBD4CA}" type="datetimeFigureOut">
              <a:rPr lang="tr-TR" smtClean="0"/>
              <a:pPr/>
              <a:t>10.02.2025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67712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F4407-97FD-4901-8626-E24228CBD4CA}" type="datetimeFigureOut">
              <a:rPr lang="tr-TR" smtClean="0"/>
              <a:pPr/>
              <a:t>10.02.2025</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F862B-9E56-40C5-A05D-4B48A03FB912}" type="slidenum">
              <a:rPr lang="tr-TR" smtClean="0"/>
              <a:pPr/>
              <a:t>‹#›</a:t>
            </a:fld>
            <a:endParaRPr lang="tr-TR"/>
          </a:p>
        </p:txBody>
      </p:sp>
    </p:spTree>
    <p:extLst>
      <p:ext uri="{BB962C8B-B14F-4D97-AF65-F5344CB8AC3E}">
        <p14:creationId xmlns:p14="http://schemas.microsoft.com/office/powerpoint/2010/main" xmlns="" val="1497165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620688"/>
            <a:ext cx="7772400" cy="1470025"/>
          </a:xfrm>
        </p:spPr>
        <p:txBody>
          <a:bodyPr/>
          <a:lstStyle/>
          <a:p>
            <a:r>
              <a:rPr lang="tr-TR" b="1" dirty="0" smtClean="0"/>
              <a:t>OKULLARDA SOSYAL BECERİ EĞİTİMİ</a:t>
            </a:r>
            <a:endParaRPr lang="tr-TR" b="1" dirty="0"/>
          </a:p>
        </p:txBody>
      </p:sp>
      <p:pic>
        <p:nvPicPr>
          <p:cNvPr id="1026" name="Picture 2"/>
          <p:cNvPicPr>
            <a:picLocks noChangeAspect="1" noChangeArrowheads="1"/>
          </p:cNvPicPr>
          <p:nvPr/>
        </p:nvPicPr>
        <p:blipFill>
          <a:blip r:embed="rId2" cstate="print"/>
          <a:srcRect/>
          <a:stretch>
            <a:fillRect/>
          </a:stretch>
        </p:blipFill>
        <p:spPr bwMode="auto">
          <a:xfrm>
            <a:off x="2411760" y="2924944"/>
            <a:ext cx="4483968" cy="1800200"/>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83568" y="1052736"/>
            <a:ext cx="7088832" cy="4586064"/>
          </a:xfrm>
        </p:spPr>
        <p:txBody>
          <a:bodyPr>
            <a:normAutofit/>
          </a:bodyPr>
          <a:lstStyle/>
          <a:p>
            <a:pPr algn="l"/>
            <a:r>
              <a:rPr lang="tr-TR" sz="2800" dirty="0" smtClean="0">
                <a:solidFill>
                  <a:schemeClr val="tx1"/>
                </a:solidFill>
              </a:rPr>
              <a:t>Sosyal becerilerin geliştirilmesi, çocukluk dönemindeki </a:t>
            </a:r>
            <a:r>
              <a:rPr lang="tr-TR" sz="2800" dirty="0" err="1" smtClean="0">
                <a:solidFill>
                  <a:schemeClr val="tx1"/>
                </a:solidFill>
              </a:rPr>
              <a:t>psikososyal</a:t>
            </a:r>
            <a:r>
              <a:rPr lang="tr-TR" sz="2800" dirty="0" smtClean="0">
                <a:solidFill>
                  <a:schemeClr val="tx1"/>
                </a:solidFill>
              </a:rPr>
              <a:t> </a:t>
            </a:r>
            <a:r>
              <a:rPr lang="tr-TR" sz="2800" dirty="0" smtClean="0">
                <a:solidFill>
                  <a:schemeClr val="tx1"/>
                </a:solidFill>
              </a:rPr>
              <a:t>problemlerin </a:t>
            </a:r>
            <a:r>
              <a:rPr lang="tr-TR" sz="2800" dirty="0" smtClean="0">
                <a:solidFill>
                  <a:schemeClr val="tx1"/>
                </a:solidFill>
              </a:rPr>
              <a:t>önlenmesinde, davranışsal </a:t>
            </a:r>
            <a:r>
              <a:rPr lang="tr-TR" sz="2800" dirty="0" smtClean="0">
                <a:solidFill>
                  <a:schemeClr val="tx1"/>
                </a:solidFill>
              </a:rPr>
              <a:t>ve duygusal </a:t>
            </a:r>
            <a:r>
              <a:rPr lang="tr-TR" sz="2800" dirty="0" smtClean="0">
                <a:solidFill>
                  <a:schemeClr val="tx1"/>
                </a:solidFill>
              </a:rPr>
              <a:t>problemleri çözme becerisinde önemli </a:t>
            </a:r>
            <a:r>
              <a:rPr lang="tr-TR" sz="2800" dirty="0" smtClean="0">
                <a:solidFill>
                  <a:schemeClr val="tx1"/>
                </a:solidFill>
              </a:rPr>
              <a:t>bir işleve sahip olabilmektedir.</a:t>
            </a:r>
            <a:endParaRPr lang="tr-TR" sz="2800" dirty="0">
              <a:solidFill>
                <a:schemeClr val="tx1"/>
              </a:solidFill>
            </a:endParaRPr>
          </a:p>
        </p:txBody>
      </p:sp>
      <p:pic>
        <p:nvPicPr>
          <p:cNvPr id="6146" name="Picture 2"/>
          <p:cNvPicPr>
            <a:picLocks noChangeAspect="1" noChangeArrowheads="1"/>
          </p:cNvPicPr>
          <p:nvPr/>
        </p:nvPicPr>
        <p:blipFill>
          <a:blip r:embed="rId2" cstate="print"/>
          <a:srcRect/>
          <a:stretch>
            <a:fillRect/>
          </a:stretch>
        </p:blipFill>
        <p:spPr bwMode="auto">
          <a:xfrm>
            <a:off x="1475656" y="3717032"/>
            <a:ext cx="4824536" cy="2406005"/>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0" y="1124744"/>
            <a:ext cx="7772400" cy="1470025"/>
          </a:xfrm>
        </p:spPr>
        <p:txBody>
          <a:bodyPr/>
          <a:lstStyle/>
          <a:p>
            <a:r>
              <a:rPr lang="tr-TR" dirty="0" smtClean="0"/>
              <a:t>Yapılan Bir Araştırmada;</a:t>
            </a:r>
            <a:endParaRPr lang="tr-TR" dirty="0"/>
          </a:p>
        </p:txBody>
      </p:sp>
      <p:sp>
        <p:nvSpPr>
          <p:cNvPr id="3" name="Alt Başlık 2"/>
          <p:cNvSpPr>
            <a:spLocks noGrp="1"/>
          </p:cNvSpPr>
          <p:nvPr>
            <p:ph type="subTitle" idx="1"/>
          </p:nvPr>
        </p:nvSpPr>
        <p:spPr>
          <a:xfrm>
            <a:off x="1371600" y="2564904"/>
            <a:ext cx="6400800" cy="3073896"/>
          </a:xfrm>
        </p:spPr>
        <p:txBody>
          <a:bodyPr>
            <a:normAutofit fontScale="92500" lnSpcReduction="10000"/>
          </a:bodyPr>
          <a:lstStyle/>
          <a:p>
            <a:pPr algn="l"/>
            <a:r>
              <a:rPr lang="tr-TR" dirty="0" smtClean="0">
                <a:solidFill>
                  <a:schemeClr val="tx1"/>
                </a:solidFill>
              </a:rPr>
              <a:t>Okul yaşamlarında sosyal açıdan başarısız olan çocukların, ileride yaşanabilecek </a:t>
            </a:r>
            <a:r>
              <a:rPr lang="tr-TR" dirty="0" err="1" smtClean="0">
                <a:solidFill>
                  <a:schemeClr val="tx1"/>
                </a:solidFill>
              </a:rPr>
              <a:t>antisosyal</a:t>
            </a:r>
            <a:r>
              <a:rPr lang="tr-TR" dirty="0" smtClean="0">
                <a:solidFill>
                  <a:schemeClr val="tx1"/>
                </a:solidFill>
              </a:rPr>
              <a:t> davranış, saldırganlık, okul uyumsuzluğu ve akademik başarısızlık gibi birtakım olumsuz sonuçlara dair risk taşıdıklarını bulmuştur.</a:t>
            </a:r>
            <a:endParaRPr lang="tr-TR" dirty="0">
              <a:solidFill>
                <a:schemeClr val="tx1"/>
              </a:solidFill>
            </a:endParaRPr>
          </a:p>
        </p:txBody>
      </p:sp>
    </p:spTree>
    <p:extLst>
      <p:ext uri="{BB962C8B-B14F-4D97-AF65-F5344CB8AC3E}">
        <p14:creationId xmlns:p14="http://schemas.microsoft.com/office/powerpoint/2010/main" xmlns="" val="105250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548680"/>
            <a:ext cx="7772400" cy="1470025"/>
          </a:xfrm>
        </p:spPr>
        <p:txBody>
          <a:bodyPr>
            <a:normAutofit/>
          </a:bodyPr>
          <a:lstStyle/>
          <a:p>
            <a:r>
              <a:rPr lang="tr-TR" sz="3200" b="1" dirty="0" smtClean="0"/>
              <a:t>Sosyal Beceri Eksikliği olan Çocukların Ayırt Edici Özellikleri;</a:t>
            </a:r>
            <a:endParaRPr lang="tr-TR" sz="3200" dirty="0"/>
          </a:p>
        </p:txBody>
      </p:sp>
      <p:sp>
        <p:nvSpPr>
          <p:cNvPr id="3" name="Alt Başlık 2"/>
          <p:cNvSpPr>
            <a:spLocks noGrp="1"/>
          </p:cNvSpPr>
          <p:nvPr>
            <p:ph type="subTitle" idx="1"/>
          </p:nvPr>
        </p:nvSpPr>
        <p:spPr>
          <a:xfrm>
            <a:off x="1331640" y="2132856"/>
            <a:ext cx="6400800" cy="3649960"/>
          </a:xfrm>
        </p:spPr>
        <p:txBody>
          <a:bodyPr>
            <a:normAutofit fontScale="92500"/>
          </a:bodyPr>
          <a:lstStyle/>
          <a:p>
            <a:pPr algn="l" fontAlgn="base">
              <a:buFont typeface="Wingdings" pitchFamily="2" charset="2"/>
              <a:buChar char="§"/>
            </a:pPr>
            <a:r>
              <a:rPr lang="tr-TR" sz="3000" dirty="0" smtClean="0">
                <a:solidFill>
                  <a:schemeClr val="tx1"/>
                </a:solidFill>
              </a:rPr>
              <a:t>Uzun süreli ve yakın arkadaşlık kuramaz,</a:t>
            </a:r>
          </a:p>
          <a:p>
            <a:pPr algn="l" fontAlgn="base">
              <a:buFont typeface="Wingdings" pitchFamily="2" charset="2"/>
              <a:buChar char="§"/>
            </a:pPr>
            <a:r>
              <a:rPr lang="tr-TR" sz="3000" dirty="0" smtClean="0">
                <a:solidFill>
                  <a:schemeClr val="tx1"/>
                </a:solidFill>
              </a:rPr>
              <a:t>Arkadaşları arasında çok tercih edilmez,</a:t>
            </a:r>
          </a:p>
          <a:p>
            <a:pPr algn="l" fontAlgn="base">
              <a:buFont typeface="Wingdings" pitchFamily="2" charset="2"/>
              <a:buChar char="§"/>
            </a:pPr>
            <a:r>
              <a:rPr lang="tr-TR" sz="3000" dirty="0" smtClean="0">
                <a:solidFill>
                  <a:schemeClr val="tx1"/>
                </a:solidFill>
              </a:rPr>
              <a:t>Yaşadığı olaylar karşısında nasıl tepki vereceğini bilemez,</a:t>
            </a:r>
          </a:p>
          <a:p>
            <a:pPr algn="l" fontAlgn="base">
              <a:buFont typeface="Wingdings" pitchFamily="2" charset="2"/>
              <a:buChar char="§"/>
            </a:pPr>
            <a:r>
              <a:rPr lang="tr-TR" sz="3000" dirty="0" smtClean="0">
                <a:solidFill>
                  <a:schemeClr val="tx1"/>
                </a:solidFill>
              </a:rPr>
              <a:t>Yetişkinlerle iletişim kurmada zorlanır,</a:t>
            </a:r>
          </a:p>
          <a:p>
            <a:pPr algn="l" fontAlgn="base">
              <a:buFont typeface="Wingdings" pitchFamily="2" charset="2"/>
              <a:buChar char="§"/>
            </a:pPr>
            <a:r>
              <a:rPr lang="tr-TR" sz="3000" dirty="0" smtClean="0">
                <a:solidFill>
                  <a:schemeClr val="tx1"/>
                </a:solidFill>
              </a:rPr>
              <a:t>Kırıcı, agresif bir konuşma tarzı vardır,</a:t>
            </a:r>
          </a:p>
          <a:p>
            <a:endParaRPr lang="tr-TR" dirty="0"/>
          </a:p>
        </p:txBody>
      </p:sp>
    </p:spTree>
    <p:extLst>
      <p:ext uri="{BB962C8B-B14F-4D97-AF65-F5344CB8AC3E}">
        <p14:creationId xmlns:p14="http://schemas.microsoft.com/office/powerpoint/2010/main" xmlns="" val="1052502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95936" y="1340768"/>
            <a:ext cx="4352528" cy="3937992"/>
          </a:xfrm>
        </p:spPr>
        <p:txBody>
          <a:bodyPr>
            <a:normAutofit fontScale="70000" lnSpcReduction="20000"/>
          </a:bodyPr>
          <a:lstStyle/>
          <a:p>
            <a:pPr algn="l" fontAlgn="base">
              <a:buFont typeface="Wingdings" pitchFamily="2" charset="2"/>
              <a:buChar char="§"/>
            </a:pPr>
            <a:r>
              <a:rPr lang="tr-TR" dirty="0" smtClean="0">
                <a:solidFill>
                  <a:schemeClr val="tx1"/>
                </a:solidFill>
              </a:rPr>
              <a:t>Konuşmayı başlatmakta güçlük çeker, konuşurken karşısındakini </a:t>
            </a:r>
            <a:r>
              <a:rPr lang="tr-TR" dirty="0" smtClean="0">
                <a:solidFill>
                  <a:schemeClr val="tx1"/>
                </a:solidFill>
              </a:rPr>
              <a:t>dinleyememe </a:t>
            </a:r>
            <a:r>
              <a:rPr lang="tr-TR" dirty="0" smtClean="0">
                <a:solidFill>
                  <a:schemeClr val="tx1"/>
                </a:solidFill>
              </a:rPr>
              <a:t>görülür,</a:t>
            </a:r>
          </a:p>
          <a:p>
            <a:pPr algn="l" fontAlgn="base">
              <a:buFont typeface="Wingdings" pitchFamily="2" charset="2"/>
              <a:buChar char="§"/>
            </a:pPr>
            <a:r>
              <a:rPr lang="tr-TR" dirty="0" smtClean="0">
                <a:solidFill>
                  <a:schemeClr val="tx1"/>
                </a:solidFill>
              </a:rPr>
              <a:t>Duygularını ifade etmede ve başkalarının duygularını anlamakta zorlanır,</a:t>
            </a:r>
          </a:p>
          <a:p>
            <a:pPr algn="l" fontAlgn="base">
              <a:buFont typeface="Wingdings" pitchFamily="2" charset="2"/>
              <a:buChar char="§"/>
            </a:pPr>
            <a:r>
              <a:rPr lang="tr-TR" dirty="0" smtClean="0">
                <a:solidFill>
                  <a:schemeClr val="tx1"/>
                </a:solidFill>
              </a:rPr>
              <a:t>Espri ve gerçek ayrımını yapamaz,</a:t>
            </a:r>
          </a:p>
          <a:p>
            <a:pPr algn="l" fontAlgn="base">
              <a:buFont typeface="Wingdings" pitchFamily="2" charset="2"/>
              <a:buChar char="§"/>
            </a:pPr>
            <a:r>
              <a:rPr lang="tr-TR" dirty="0" smtClean="0">
                <a:solidFill>
                  <a:schemeClr val="tx1"/>
                </a:solidFill>
              </a:rPr>
              <a:t>Jest ve mimikleri anlamakta güçlük çeker,</a:t>
            </a:r>
          </a:p>
          <a:p>
            <a:pPr algn="l" fontAlgn="base">
              <a:buFont typeface="Wingdings" pitchFamily="2" charset="2"/>
              <a:buChar char="§"/>
            </a:pPr>
            <a:r>
              <a:rPr lang="tr-TR" dirty="0" smtClean="0">
                <a:solidFill>
                  <a:schemeClr val="tx1"/>
                </a:solidFill>
              </a:rPr>
              <a:t>Grup çalışmalarına dahil olamaz,</a:t>
            </a:r>
          </a:p>
          <a:p>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755576" y="1268760"/>
            <a:ext cx="2808312" cy="3024336"/>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764704"/>
            <a:ext cx="7772400" cy="1470025"/>
          </a:xfrm>
        </p:spPr>
        <p:txBody>
          <a:bodyPr>
            <a:normAutofit/>
          </a:bodyPr>
          <a:lstStyle/>
          <a:p>
            <a:r>
              <a:rPr lang="tr-TR" sz="3200" dirty="0" smtClean="0"/>
              <a:t>SOSYAL BECERİLER ALTI GRUPTA TOPLANMIŞTIR</a:t>
            </a:r>
            <a:endParaRPr lang="tr-TR" sz="3200" dirty="0"/>
          </a:p>
        </p:txBody>
      </p:sp>
      <p:sp>
        <p:nvSpPr>
          <p:cNvPr id="3" name="Alt Başlık 2"/>
          <p:cNvSpPr>
            <a:spLocks noGrp="1"/>
          </p:cNvSpPr>
          <p:nvPr>
            <p:ph type="subTitle" idx="1"/>
          </p:nvPr>
        </p:nvSpPr>
        <p:spPr/>
        <p:txBody>
          <a:bodyPr/>
          <a:lstStyle/>
          <a:p>
            <a:r>
              <a:rPr lang="tr-TR" dirty="0" smtClean="0"/>
              <a:t>*</a:t>
            </a:r>
            <a:endParaRPr lang="tr-TR" dirty="0"/>
          </a:p>
        </p:txBody>
      </p:sp>
      <p:pic>
        <p:nvPicPr>
          <p:cNvPr id="1026" name="Picture 2" descr="C:\Users\Rehberlik\Desktop\bilgi-ve-beceri.jpg"/>
          <p:cNvPicPr>
            <a:picLocks noChangeAspect="1" noChangeArrowheads="1"/>
          </p:cNvPicPr>
          <p:nvPr/>
        </p:nvPicPr>
        <p:blipFill>
          <a:blip r:embed="rId2" cstate="print"/>
          <a:srcRect/>
          <a:stretch>
            <a:fillRect/>
          </a:stretch>
        </p:blipFill>
        <p:spPr bwMode="auto">
          <a:xfrm>
            <a:off x="1403648" y="2924944"/>
            <a:ext cx="6192689" cy="3047231"/>
          </a:xfrm>
          <a:prstGeom prst="rect">
            <a:avLst/>
          </a:prstGeom>
          <a:noFill/>
        </p:spPr>
      </p:pic>
    </p:spTree>
    <p:extLst>
      <p:ext uri="{BB962C8B-B14F-4D97-AF65-F5344CB8AC3E}">
        <p14:creationId xmlns:p14="http://schemas.microsoft.com/office/powerpoint/2010/main" xmlns="" val="1052502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836712"/>
            <a:ext cx="7772400" cy="1470025"/>
          </a:xfrm>
        </p:spPr>
        <p:txBody>
          <a:bodyPr>
            <a:normAutofit/>
          </a:bodyPr>
          <a:lstStyle/>
          <a:p>
            <a:r>
              <a:rPr lang="tr-TR" sz="3200" i="1" dirty="0" smtClean="0"/>
              <a:t>1. İlişkiyi Başlatma ve Sürdürme Becerileri:</a:t>
            </a:r>
            <a:endParaRPr lang="tr-TR" sz="3200" dirty="0"/>
          </a:p>
        </p:txBody>
      </p:sp>
      <p:sp>
        <p:nvSpPr>
          <p:cNvPr id="3" name="Alt Başlık 2"/>
          <p:cNvSpPr>
            <a:spLocks noGrp="1"/>
          </p:cNvSpPr>
          <p:nvPr>
            <p:ph type="subTitle" idx="1"/>
          </p:nvPr>
        </p:nvSpPr>
        <p:spPr>
          <a:xfrm>
            <a:off x="1371600" y="2276872"/>
            <a:ext cx="6400800" cy="3361928"/>
          </a:xfrm>
        </p:spPr>
        <p:txBody>
          <a:bodyPr>
            <a:normAutofit fontScale="70000" lnSpcReduction="20000"/>
          </a:bodyPr>
          <a:lstStyle/>
          <a:p>
            <a:pPr algn="l">
              <a:buFont typeface="Wingdings" pitchFamily="2" charset="2"/>
              <a:buChar char="Ø"/>
            </a:pPr>
            <a:r>
              <a:rPr lang="tr-TR" dirty="0" smtClean="0">
                <a:solidFill>
                  <a:schemeClr val="tx1"/>
                </a:solidFill>
              </a:rPr>
              <a:t>Dinleme,</a:t>
            </a:r>
          </a:p>
          <a:p>
            <a:pPr algn="l">
              <a:buFont typeface="Wingdings" pitchFamily="2" charset="2"/>
              <a:buChar char="Ø"/>
            </a:pPr>
            <a:r>
              <a:rPr lang="tr-TR" dirty="0" smtClean="0">
                <a:solidFill>
                  <a:schemeClr val="tx1"/>
                </a:solidFill>
              </a:rPr>
              <a:t> Konuşmayı başlatma sürdürme, teşekkür etme,</a:t>
            </a:r>
          </a:p>
          <a:p>
            <a:pPr algn="l">
              <a:buFont typeface="Wingdings" pitchFamily="2" charset="2"/>
              <a:buChar char="Ø"/>
            </a:pPr>
            <a:r>
              <a:rPr lang="tr-TR" dirty="0" smtClean="0">
                <a:solidFill>
                  <a:schemeClr val="tx1"/>
                </a:solidFill>
              </a:rPr>
              <a:t> Kendini takdim etme, </a:t>
            </a:r>
          </a:p>
          <a:p>
            <a:pPr algn="l">
              <a:buFont typeface="Wingdings" pitchFamily="2" charset="2"/>
              <a:buChar char="Ø"/>
            </a:pPr>
            <a:r>
              <a:rPr lang="tr-TR" dirty="0" smtClean="0">
                <a:solidFill>
                  <a:schemeClr val="tx1"/>
                </a:solidFill>
              </a:rPr>
              <a:t>İltifat etme, </a:t>
            </a:r>
          </a:p>
          <a:p>
            <a:pPr algn="l">
              <a:buFont typeface="Wingdings" pitchFamily="2" charset="2"/>
              <a:buChar char="Ø"/>
            </a:pPr>
            <a:r>
              <a:rPr lang="tr-TR" dirty="0" smtClean="0">
                <a:solidFill>
                  <a:schemeClr val="tx1"/>
                </a:solidFill>
              </a:rPr>
              <a:t>Yardım isteme, </a:t>
            </a:r>
          </a:p>
          <a:p>
            <a:pPr algn="l">
              <a:buFont typeface="Wingdings" pitchFamily="2" charset="2"/>
              <a:buChar char="Ø"/>
            </a:pPr>
            <a:r>
              <a:rPr lang="tr-TR" dirty="0" smtClean="0">
                <a:solidFill>
                  <a:schemeClr val="tx1"/>
                </a:solidFill>
              </a:rPr>
              <a:t>Özür dileme, </a:t>
            </a:r>
          </a:p>
          <a:p>
            <a:pPr algn="l">
              <a:buFont typeface="Wingdings" pitchFamily="2" charset="2"/>
              <a:buChar char="Ø"/>
            </a:pPr>
            <a:r>
              <a:rPr lang="tr-TR" dirty="0" smtClean="0">
                <a:solidFill>
                  <a:schemeClr val="tx1"/>
                </a:solidFill>
              </a:rPr>
              <a:t>Yönerge verme, </a:t>
            </a:r>
          </a:p>
          <a:p>
            <a:pPr algn="l">
              <a:buFont typeface="Wingdings" pitchFamily="2" charset="2"/>
              <a:buChar char="Ø"/>
            </a:pPr>
            <a:r>
              <a:rPr lang="tr-TR" dirty="0" smtClean="0">
                <a:solidFill>
                  <a:schemeClr val="tx1"/>
                </a:solidFill>
              </a:rPr>
              <a:t>İkna etme.</a:t>
            </a:r>
          </a:p>
          <a:p>
            <a:endParaRPr lang="tr-TR" dirty="0"/>
          </a:p>
        </p:txBody>
      </p:sp>
    </p:spTree>
    <p:extLst>
      <p:ext uri="{BB962C8B-B14F-4D97-AF65-F5344CB8AC3E}">
        <p14:creationId xmlns:p14="http://schemas.microsoft.com/office/powerpoint/2010/main" xmlns="" val="1052502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908720"/>
            <a:ext cx="7772400" cy="1470025"/>
          </a:xfrm>
        </p:spPr>
        <p:txBody>
          <a:bodyPr>
            <a:normAutofit/>
          </a:bodyPr>
          <a:lstStyle/>
          <a:p>
            <a:r>
              <a:rPr lang="tr-TR" sz="3200" i="1" dirty="0" smtClean="0"/>
              <a:t>2. Grupla Bir İşi Yürütme Becerileri:</a:t>
            </a:r>
            <a:endParaRPr lang="tr-TR" sz="3200" dirty="0"/>
          </a:p>
        </p:txBody>
      </p:sp>
      <p:sp>
        <p:nvSpPr>
          <p:cNvPr id="3" name="Alt Başlık 2"/>
          <p:cNvSpPr>
            <a:spLocks noGrp="1"/>
          </p:cNvSpPr>
          <p:nvPr>
            <p:ph type="subTitle" idx="1"/>
          </p:nvPr>
        </p:nvSpPr>
        <p:spPr>
          <a:xfrm>
            <a:off x="1259632" y="2636912"/>
            <a:ext cx="6400800" cy="3289920"/>
          </a:xfrm>
        </p:spPr>
        <p:txBody>
          <a:bodyPr>
            <a:normAutofit/>
          </a:bodyPr>
          <a:lstStyle/>
          <a:p>
            <a:pPr algn="l">
              <a:buFont typeface="Wingdings" pitchFamily="2" charset="2"/>
              <a:buChar char="Ø"/>
            </a:pPr>
            <a:r>
              <a:rPr lang="tr-TR" sz="2800" dirty="0" smtClean="0">
                <a:solidFill>
                  <a:schemeClr val="tx1"/>
                </a:solidFill>
              </a:rPr>
              <a:t>Başkalarının görüşlerini anlamaya çalışma, </a:t>
            </a:r>
          </a:p>
          <a:p>
            <a:pPr algn="l">
              <a:buFont typeface="Wingdings" pitchFamily="2" charset="2"/>
              <a:buChar char="Ø"/>
            </a:pPr>
            <a:r>
              <a:rPr lang="tr-TR" sz="2800" dirty="0" smtClean="0">
                <a:solidFill>
                  <a:schemeClr val="tx1"/>
                </a:solidFill>
              </a:rPr>
              <a:t>Sorumluluk alma, </a:t>
            </a:r>
          </a:p>
          <a:p>
            <a:pPr algn="l">
              <a:buFont typeface="Wingdings" pitchFamily="2" charset="2"/>
              <a:buChar char="Ø"/>
            </a:pPr>
            <a:r>
              <a:rPr lang="tr-TR" sz="2800" dirty="0" smtClean="0">
                <a:solidFill>
                  <a:schemeClr val="tx1"/>
                </a:solidFill>
              </a:rPr>
              <a:t>Şikâyeti iletme.</a:t>
            </a:r>
          </a:p>
          <a:p>
            <a:endParaRPr lang="tr-TR" sz="2800" dirty="0"/>
          </a:p>
        </p:txBody>
      </p:sp>
    </p:spTree>
    <p:extLst>
      <p:ext uri="{BB962C8B-B14F-4D97-AF65-F5344CB8AC3E}">
        <p14:creationId xmlns:p14="http://schemas.microsoft.com/office/powerpoint/2010/main" xmlns="" val="1052502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404664"/>
            <a:ext cx="7772400" cy="1470025"/>
          </a:xfrm>
        </p:spPr>
        <p:txBody>
          <a:bodyPr>
            <a:normAutofit/>
          </a:bodyPr>
          <a:lstStyle/>
          <a:p>
            <a:r>
              <a:rPr lang="tr-TR" sz="3200" i="1" dirty="0" smtClean="0"/>
              <a:t>3. Duygulara Yönelik Beceriler:</a:t>
            </a:r>
            <a:r>
              <a:rPr lang="tr-TR" sz="3200" dirty="0" smtClean="0"/>
              <a:t/>
            </a:r>
            <a:br>
              <a:rPr lang="tr-TR" sz="3200" dirty="0" smtClean="0"/>
            </a:br>
            <a:endParaRPr lang="tr-TR" sz="3200" dirty="0"/>
          </a:p>
        </p:txBody>
      </p:sp>
      <p:sp>
        <p:nvSpPr>
          <p:cNvPr id="3" name="Alt Başlık 2"/>
          <p:cNvSpPr>
            <a:spLocks noGrp="1"/>
          </p:cNvSpPr>
          <p:nvPr>
            <p:ph type="subTitle" idx="1"/>
          </p:nvPr>
        </p:nvSpPr>
        <p:spPr>
          <a:xfrm>
            <a:off x="1371600" y="1484784"/>
            <a:ext cx="6400800" cy="4154016"/>
          </a:xfrm>
        </p:spPr>
        <p:txBody>
          <a:bodyPr/>
          <a:lstStyle/>
          <a:p>
            <a:pPr algn="l">
              <a:buFont typeface="Wingdings" pitchFamily="2" charset="2"/>
              <a:buChar char="Ø"/>
            </a:pPr>
            <a:r>
              <a:rPr lang="tr-TR" sz="2800" dirty="0" smtClean="0">
                <a:solidFill>
                  <a:schemeClr val="tx1"/>
                </a:solidFill>
              </a:rPr>
              <a:t> Kendi duygularını anlama,</a:t>
            </a:r>
          </a:p>
          <a:p>
            <a:pPr algn="l">
              <a:buFont typeface="Wingdings" pitchFamily="2" charset="2"/>
              <a:buChar char="Ø"/>
            </a:pPr>
            <a:r>
              <a:rPr lang="tr-TR" sz="2800" dirty="0" smtClean="0">
                <a:solidFill>
                  <a:schemeClr val="tx1"/>
                </a:solidFill>
              </a:rPr>
              <a:t> Duygularını ifade etme,</a:t>
            </a:r>
          </a:p>
          <a:p>
            <a:pPr algn="l">
              <a:buFont typeface="Wingdings" pitchFamily="2" charset="2"/>
              <a:buChar char="Ø"/>
            </a:pPr>
            <a:r>
              <a:rPr lang="tr-TR" sz="2800" dirty="0" smtClean="0">
                <a:solidFill>
                  <a:schemeClr val="tx1"/>
                </a:solidFill>
              </a:rPr>
              <a:t> Başkalarının duygularını anlama, </a:t>
            </a:r>
          </a:p>
          <a:p>
            <a:pPr algn="l">
              <a:buFont typeface="Wingdings" pitchFamily="2" charset="2"/>
              <a:buChar char="Ø"/>
            </a:pPr>
            <a:r>
              <a:rPr lang="tr-TR" sz="2800" dirty="0" smtClean="0">
                <a:solidFill>
                  <a:schemeClr val="tx1"/>
                </a:solidFill>
              </a:rPr>
              <a:t> Karşı tarafın kızgınlığı ile baş etme, </a:t>
            </a:r>
          </a:p>
          <a:p>
            <a:pPr algn="l">
              <a:buFont typeface="Wingdings" pitchFamily="2" charset="2"/>
              <a:buChar char="Ø"/>
            </a:pPr>
            <a:r>
              <a:rPr lang="tr-TR" sz="2800" dirty="0" smtClean="0">
                <a:solidFill>
                  <a:schemeClr val="tx1"/>
                </a:solidFill>
              </a:rPr>
              <a:t> Olumlu duygularını ifade etme, </a:t>
            </a:r>
          </a:p>
          <a:p>
            <a:pPr algn="l">
              <a:buFont typeface="Wingdings" pitchFamily="2" charset="2"/>
              <a:buChar char="Ø"/>
            </a:pPr>
            <a:r>
              <a:rPr lang="tr-TR" sz="2800" dirty="0" smtClean="0">
                <a:solidFill>
                  <a:schemeClr val="tx1"/>
                </a:solidFill>
              </a:rPr>
              <a:t> Korku ile baş etme.</a:t>
            </a:r>
          </a:p>
          <a:p>
            <a:endParaRPr lang="tr-TR" dirty="0"/>
          </a:p>
        </p:txBody>
      </p:sp>
    </p:spTree>
    <p:extLst>
      <p:ext uri="{BB962C8B-B14F-4D97-AF65-F5344CB8AC3E}">
        <p14:creationId xmlns:p14="http://schemas.microsoft.com/office/powerpoint/2010/main" xmlns="" val="1052502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980728"/>
            <a:ext cx="7772400" cy="1470025"/>
          </a:xfrm>
        </p:spPr>
        <p:txBody>
          <a:bodyPr>
            <a:normAutofit/>
          </a:bodyPr>
          <a:lstStyle/>
          <a:p>
            <a:r>
              <a:rPr lang="tr-TR" sz="3200" i="1" dirty="0" smtClean="0"/>
              <a:t>4.Saldırgan Davranışlarla Baş Etmeye Yönelik Beceriler:</a:t>
            </a:r>
            <a:endParaRPr lang="tr-TR" sz="3200" dirty="0"/>
          </a:p>
        </p:txBody>
      </p:sp>
      <p:sp>
        <p:nvSpPr>
          <p:cNvPr id="3" name="Alt Başlık 2"/>
          <p:cNvSpPr>
            <a:spLocks noGrp="1"/>
          </p:cNvSpPr>
          <p:nvPr>
            <p:ph type="subTitle" idx="1"/>
          </p:nvPr>
        </p:nvSpPr>
        <p:spPr>
          <a:xfrm>
            <a:off x="755576" y="2276872"/>
            <a:ext cx="5112568" cy="3217912"/>
          </a:xfrm>
        </p:spPr>
        <p:txBody>
          <a:bodyPr>
            <a:normAutofit/>
          </a:bodyPr>
          <a:lstStyle/>
          <a:p>
            <a:pPr algn="l">
              <a:buFont typeface="Wingdings" pitchFamily="2" charset="2"/>
              <a:buChar char="Ø"/>
            </a:pPr>
            <a:r>
              <a:rPr lang="tr-TR" sz="2800" dirty="0" smtClean="0">
                <a:solidFill>
                  <a:schemeClr val="tx1"/>
                </a:solidFill>
              </a:rPr>
              <a:t> İzin isteme,</a:t>
            </a:r>
          </a:p>
          <a:p>
            <a:pPr algn="l">
              <a:buFont typeface="Wingdings" pitchFamily="2" charset="2"/>
              <a:buChar char="Ø"/>
            </a:pPr>
            <a:r>
              <a:rPr lang="tr-TR" sz="2800" dirty="0" smtClean="0">
                <a:solidFill>
                  <a:schemeClr val="tx1"/>
                </a:solidFill>
              </a:rPr>
              <a:t> Paylaşma, </a:t>
            </a:r>
          </a:p>
          <a:p>
            <a:pPr algn="l">
              <a:buFont typeface="Wingdings" pitchFamily="2" charset="2"/>
              <a:buChar char="Ø"/>
            </a:pPr>
            <a:r>
              <a:rPr lang="tr-TR" sz="2800" dirty="0" smtClean="0">
                <a:solidFill>
                  <a:schemeClr val="tx1"/>
                </a:solidFill>
              </a:rPr>
              <a:t> Diğerlerine yardım etme, </a:t>
            </a:r>
          </a:p>
          <a:p>
            <a:pPr algn="l">
              <a:buFont typeface="Wingdings" pitchFamily="2" charset="2"/>
              <a:buChar char="Ø"/>
            </a:pPr>
            <a:r>
              <a:rPr lang="tr-TR" sz="2800" dirty="0" smtClean="0">
                <a:solidFill>
                  <a:schemeClr val="tx1"/>
                </a:solidFill>
              </a:rPr>
              <a:t> Kızgınlığa uygun ifade etme ya da   kontrol etme.</a:t>
            </a:r>
          </a:p>
          <a:p>
            <a:endParaRPr lang="tr-TR" sz="2800" dirty="0"/>
          </a:p>
        </p:txBody>
      </p:sp>
      <p:pic>
        <p:nvPicPr>
          <p:cNvPr id="5" name="Picture 2"/>
          <p:cNvPicPr>
            <a:picLocks noChangeAspect="1" noChangeArrowheads="1"/>
          </p:cNvPicPr>
          <p:nvPr/>
        </p:nvPicPr>
        <p:blipFill>
          <a:blip r:embed="rId2" cstate="print"/>
          <a:srcRect/>
          <a:stretch>
            <a:fillRect/>
          </a:stretch>
        </p:blipFill>
        <p:spPr bwMode="auto">
          <a:xfrm>
            <a:off x="5796136" y="2348880"/>
            <a:ext cx="3086100" cy="2160240"/>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980728"/>
            <a:ext cx="7772400" cy="1470025"/>
          </a:xfrm>
        </p:spPr>
        <p:txBody>
          <a:bodyPr>
            <a:normAutofit/>
          </a:bodyPr>
          <a:lstStyle/>
          <a:p>
            <a:r>
              <a:rPr lang="tr-TR" sz="3200" i="1" dirty="0" smtClean="0"/>
              <a:t>5. Stres Durumlarıyla Başa Çıkma Becerileri:</a:t>
            </a:r>
            <a:endParaRPr lang="tr-TR" sz="3200" dirty="0"/>
          </a:p>
        </p:txBody>
      </p:sp>
      <p:sp>
        <p:nvSpPr>
          <p:cNvPr id="3" name="Alt Başlık 2"/>
          <p:cNvSpPr>
            <a:spLocks noGrp="1"/>
          </p:cNvSpPr>
          <p:nvPr>
            <p:ph type="subTitle" idx="1"/>
          </p:nvPr>
        </p:nvSpPr>
        <p:spPr>
          <a:xfrm>
            <a:off x="1259632" y="2780928"/>
            <a:ext cx="6400800" cy="3505944"/>
          </a:xfrm>
        </p:spPr>
        <p:txBody>
          <a:bodyPr>
            <a:normAutofit/>
          </a:bodyPr>
          <a:lstStyle/>
          <a:p>
            <a:pPr algn="l">
              <a:buFont typeface="Wingdings" pitchFamily="2" charset="2"/>
              <a:buChar char="Ø"/>
            </a:pPr>
            <a:r>
              <a:rPr lang="tr-TR" sz="2800" dirty="0" smtClean="0">
                <a:solidFill>
                  <a:schemeClr val="tx1"/>
                </a:solidFill>
              </a:rPr>
              <a:t> Başarısız olunan durumla baş etme, </a:t>
            </a:r>
          </a:p>
          <a:p>
            <a:pPr algn="l">
              <a:buFont typeface="Wingdings" pitchFamily="2" charset="2"/>
              <a:buChar char="Ø"/>
            </a:pPr>
            <a:r>
              <a:rPr lang="tr-TR" sz="2800" dirty="0" smtClean="0">
                <a:solidFill>
                  <a:schemeClr val="tx1"/>
                </a:solidFill>
              </a:rPr>
              <a:t> Grup baskısıyla baş etme,</a:t>
            </a:r>
          </a:p>
          <a:p>
            <a:pPr algn="l">
              <a:buFont typeface="Wingdings" pitchFamily="2" charset="2"/>
              <a:buChar char="Ø"/>
            </a:pPr>
            <a:r>
              <a:rPr lang="tr-TR" sz="2800" dirty="0" smtClean="0">
                <a:solidFill>
                  <a:schemeClr val="tx1"/>
                </a:solidFill>
              </a:rPr>
              <a:t> Yalnız bırakılma ile baş etme.</a:t>
            </a:r>
          </a:p>
          <a:p>
            <a:endParaRPr lang="tr-TR" dirty="0"/>
          </a:p>
        </p:txBody>
      </p:sp>
    </p:spTree>
    <p:extLst>
      <p:ext uri="{BB962C8B-B14F-4D97-AF65-F5344CB8AC3E}">
        <p14:creationId xmlns:p14="http://schemas.microsoft.com/office/powerpoint/2010/main" xmlns="" val="105250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fontScale="77500" lnSpcReduction="20000"/>
          </a:bodyPr>
          <a:lstStyle/>
          <a:p>
            <a:pPr algn="l"/>
            <a:r>
              <a:rPr lang="tr-TR" dirty="0" smtClean="0">
                <a:solidFill>
                  <a:schemeClr val="tx1"/>
                </a:solidFill>
              </a:rPr>
              <a:t>Toplumdaki tüm bireylerin sahip olmaları gerekli olan temel bilgi, beceri, davranış ve alışkanlıkları kazandırmakla sorumlu olan </a:t>
            </a:r>
            <a:r>
              <a:rPr lang="tr-TR" dirty="0" smtClean="0">
                <a:solidFill>
                  <a:schemeClr val="tx1"/>
                </a:solidFill>
              </a:rPr>
              <a:t>okullarda, </a:t>
            </a:r>
            <a:r>
              <a:rPr lang="tr-TR" dirty="0" smtClean="0">
                <a:solidFill>
                  <a:schemeClr val="tx1"/>
                </a:solidFill>
              </a:rPr>
              <a:t>öğrencilere kazandırılması gereken temel becerilerden biri de sosyal becerilerdir. </a:t>
            </a:r>
            <a:endParaRPr lang="tr-TR"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2555776" y="1412776"/>
            <a:ext cx="3979143" cy="2135882"/>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476672"/>
            <a:ext cx="7772400" cy="1470025"/>
          </a:xfrm>
        </p:spPr>
        <p:txBody>
          <a:bodyPr>
            <a:normAutofit/>
          </a:bodyPr>
          <a:lstStyle/>
          <a:p>
            <a:r>
              <a:rPr lang="tr-TR" sz="3200" i="1" dirty="0" smtClean="0"/>
              <a:t>6. Problem Çözme ve Plan Yapma Becerileri:</a:t>
            </a:r>
            <a:endParaRPr lang="tr-TR" sz="3200" dirty="0"/>
          </a:p>
        </p:txBody>
      </p:sp>
      <p:sp>
        <p:nvSpPr>
          <p:cNvPr id="3" name="Alt Başlık 2"/>
          <p:cNvSpPr>
            <a:spLocks noGrp="1"/>
          </p:cNvSpPr>
          <p:nvPr>
            <p:ph type="subTitle" idx="1"/>
          </p:nvPr>
        </p:nvSpPr>
        <p:spPr>
          <a:xfrm>
            <a:off x="1371600" y="1988840"/>
            <a:ext cx="6400800" cy="3649960"/>
          </a:xfrm>
        </p:spPr>
        <p:txBody>
          <a:bodyPr>
            <a:normAutofit/>
          </a:bodyPr>
          <a:lstStyle/>
          <a:p>
            <a:pPr algn="l">
              <a:buFont typeface="Wingdings" pitchFamily="2" charset="2"/>
              <a:buChar char="Ø"/>
            </a:pPr>
            <a:r>
              <a:rPr lang="tr-TR" sz="2800" dirty="0" smtClean="0">
                <a:solidFill>
                  <a:schemeClr val="tx1"/>
                </a:solidFill>
              </a:rPr>
              <a:t> Çevreden bilgi toplama,</a:t>
            </a:r>
          </a:p>
          <a:p>
            <a:pPr algn="l">
              <a:buFont typeface="Wingdings" pitchFamily="2" charset="2"/>
              <a:buChar char="Ø"/>
            </a:pPr>
            <a:r>
              <a:rPr lang="tr-TR" sz="2800" dirty="0" smtClean="0">
                <a:solidFill>
                  <a:schemeClr val="tx1"/>
                </a:solidFill>
              </a:rPr>
              <a:t> Amaç oluşturma, </a:t>
            </a:r>
          </a:p>
          <a:p>
            <a:pPr algn="l">
              <a:buFont typeface="Wingdings" pitchFamily="2" charset="2"/>
              <a:buChar char="Ø"/>
            </a:pPr>
            <a:r>
              <a:rPr lang="tr-TR" sz="2800" dirty="0" smtClean="0">
                <a:solidFill>
                  <a:schemeClr val="tx1"/>
                </a:solidFill>
              </a:rPr>
              <a:t> İşe yoğunlaşma.</a:t>
            </a:r>
          </a:p>
          <a:p>
            <a:pPr algn="l"/>
            <a:endParaRPr lang="tr-TR" sz="28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4355976" y="3501008"/>
            <a:ext cx="2971800" cy="1543050"/>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772816"/>
            <a:ext cx="7772400" cy="1470025"/>
          </a:xfrm>
        </p:spPr>
        <p:txBody>
          <a:bodyPr>
            <a:normAutofit fontScale="90000"/>
          </a:bodyPr>
          <a:lstStyle/>
          <a:p>
            <a:r>
              <a:rPr lang="tr-TR" b="1" dirty="0" smtClean="0"/>
              <a:t>Sosyal Beceriyi Geliştirmeye Yönelik Neler Yapılabilir?</a:t>
            </a:r>
            <a:r>
              <a:rPr lang="tr-TR" dirty="0" smtClean="0"/>
              <a:t/>
            </a:r>
            <a:br>
              <a:rPr lang="tr-TR" dirty="0" smtClean="0"/>
            </a:br>
            <a:endParaRPr lang="tr-TR" dirty="0"/>
          </a:p>
        </p:txBody>
      </p:sp>
      <p:pic>
        <p:nvPicPr>
          <p:cNvPr id="5" name="Picture 2"/>
          <p:cNvPicPr>
            <a:picLocks noChangeAspect="1" noChangeArrowheads="1"/>
          </p:cNvPicPr>
          <p:nvPr/>
        </p:nvPicPr>
        <p:blipFill>
          <a:blip r:embed="rId2" cstate="print"/>
          <a:srcRect/>
          <a:stretch>
            <a:fillRect/>
          </a:stretch>
        </p:blipFill>
        <p:spPr bwMode="auto">
          <a:xfrm>
            <a:off x="2411760" y="3501008"/>
            <a:ext cx="4104456" cy="1743075"/>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71600" y="1124744"/>
            <a:ext cx="6400800" cy="4514056"/>
          </a:xfrm>
        </p:spPr>
        <p:txBody>
          <a:bodyPr>
            <a:normAutofit fontScale="92500" lnSpcReduction="20000"/>
          </a:bodyPr>
          <a:lstStyle/>
          <a:p>
            <a:pPr marL="514350" indent="-514350" algn="l">
              <a:buFont typeface="Wingdings" pitchFamily="2" charset="2"/>
              <a:buChar char="Ø"/>
            </a:pPr>
            <a:r>
              <a:rPr lang="tr-TR" sz="2800" dirty="0" smtClean="0">
                <a:solidFill>
                  <a:schemeClr val="tx1"/>
                </a:solidFill>
              </a:rPr>
              <a:t>Akademik eğitimin yanında çocukların sosyal ve duygusal becerilerini geliştirici etkinlere yer verilmeli.</a:t>
            </a:r>
          </a:p>
          <a:p>
            <a:pPr marL="514350" indent="-514350" algn="l"/>
            <a:endParaRPr lang="tr-TR" sz="2800" dirty="0" smtClean="0">
              <a:solidFill>
                <a:schemeClr val="tx1"/>
              </a:solidFill>
            </a:endParaRPr>
          </a:p>
          <a:p>
            <a:pPr marL="514350" indent="-514350" algn="l">
              <a:buFont typeface="Wingdings" pitchFamily="2" charset="2"/>
              <a:buChar char="Ø"/>
            </a:pPr>
            <a:r>
              <a:rPr lang="tr-TR" sz="2800" dirty="0" smtClean="0">
                <a:solidFill>
                  <a:schemeClr val="tx1"/>
                </a:solidFill>
              </a:rPr>
              <a:t>Öğrencilere kendilerini özgürce ifade edebilecekleri bir ortam sağlanmalıdır.</a:t>
            </a:r>
          </a:p>
          <a:p>
            <a:pPr marL="514350" indent="-514350" algn="l"/>
            <a:endParaRPr lang="tr-TR" sz="2800" dirty="0" smtClean="0">
              <a:solidFill>
                <a:schemeClr val="tx1"/>
              </a:solidFill>
            </a:endParaRPr>
          </a:p>
          <a:p>
            <a:pPr marL="514350" indent="-514350" algn="l">
              <a:buFont typeface="Wingdings" pitchFamily="2" charset="2"/>
              <a:buChar char="Ø"/>
            </a:pPr>
            <a:r>
              <a:rPr lang="tr-TR" sz="2800" dirty="0" smtClean="0">
                <a:solidFill>
                  <a:schemeClr val="tx1"/>
                </a:solidFill>
              </a:rPr>
              <a:t>Öğrenciler farklı fikirlerinden dolayı yargılanmamalı.</a:t>
            </a:r>
          </a:p>
          <a:p>
            <a:pPr marL="514350" indent="-514350" algn="l"/>
            <a:endParaRPr lang="tr-TR" sz="2800" dirty="0" smtClean="0">
              <a:solidFill>
                <a:schemeClr val="tx1"/>
              </a:solidFill>
            </a:endParaRPr>
          </a:p>
          <a:p>
            <a:pPr marL="514350" indent="-514350" algn="l">
              <a:buFont typeface="Wingdings" pitchFamily="2" charset="2"/>
              <a:buChar char="Ø"/>
            </a:pPr>
            <a:r>
              <a:rPr lang="tr-TR" sz="2800" dirty="0" smtClean="0">
                <a:solidFill>
                  <a:schemeClr val="tx1"/>
                </a:solidFill>
              </a:rPr>
              <a:t>Gösterilen olumlu davranışları övmek ve pekiştirmek için destek olunmalı.</a:t>
            </a:r>
          </a:p>
          <a:p>
            <a:pPr marL="514350" indent="-514350" algn="l">
              <a:buFont typeface="+mj-lt"/>
              <a:buAutoNum type="arabicPeriod"/>
            </a:pPr>
            <a:endParaRPr lang="tr-TR" sz="2800" dirty="0" smtClean="0">
              <a:solidFill>
                <a:schemeClr val="tx1"/>
              </a:solidFill>
            </a:endParaRPr>
          </a:p>
          <a:p>
            <a:pPr marL="514350" indent="-514350" algn="l">
              <a:buFont typeface="+mj-lt"/>
              <a:buAutoNum type="arabicPeriod"/>
            </a:pPr>
            <a:endParaRPr lang="tr-TR" sz="2800" dirty="0" smtClean="0">
              <a:solidFill>
                <a:schemeClr val="tx1"/>
              </a:solidFill>
            </a:endParaRPr>
          </a:p>
          <a:p>
            <a:pPr marL="514350" indent="-514350" algn="l">
              <a:buFont typeface="+mj-lt"/>
              <a:buAutoNum type="arabicPeriod"/>
            </a:pPr>
            <a:endParaRPr lang="tr-TR" sz="2800" dirty="0" smtClean="0">
              <a:solidFill>
                <a:schemeClr val="tx1"/>
              </a:solidFill>
            </a:endParaRPr>
          </a:p>
          <a:p>
            <a:pPr marL="514350" indent="-514350" algn="l">
              <a:buFont typeface="+mj-lt"/>
              <a:buAutoNum type="arabicPeriod"/>
            </a:pPr>
            <a:endParaRPr lang="tr-TR" sz="2800" dirty="0" smtClean="0">
              <a:solidFill>
                <a:schemeClr val="tx1"/>
              </a:solidFill>
            </a:endParaRPr>
          </a:p>
          <a:p>
            <a:pPr marL="514350" indent="-514350" algn="l">
              <a:buFont typeface="+mj-lt"/>
              <a:buAutoNum type="arabicPeriod"/>
            </a:pPr>
            <a:endParaRPr lang="tr-TR" sz="2800" dirty="0">
              <a:solidFill>
                <a:schemeClr val="tx1"/>
              </a:solidFill>
            </a:endParaRPr>
          </a:p>
        </p:txBody>
      </p:sp>
    </p:spTree>
    <p:extLst>
      <p:ext uri="{BB962C8B-B14F-4D97-AF65-F5344CB8AC3E}">
        <p14:creationId xmlns:p14="http://schemas.microsoft.com/office/powerpoint/2010/main" xmlns="" val="1052502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15616" y="836712"/>
            <a:ext cx="6616824" cy="5256584"/>
          </a:xfrm>
        </p:spPr>
        <p:txBody>
          <a:bodyPr>
            <a:normAutofit fontScale="47500" lnSpcReduction="20000"/>
          </a:bodyPr>
          <a:lstStyle/>
          <a:p>
            <a:pPr algn="l" fontAlgn="base">
              <a:buFont typeface="Wingdings" pitchFamily="2" charset="2"/>
              <a:buChar char="Ø"/>
            </a:pPr>
            <a:r>
              <a:rPr lang="tr-TR" sz="5100" dirty="0" smtClean="0">
                <a:solidFill>
                  <a:schemeClr val="tx1"/>
                </a:solidFill>
              </a:rPr>
              <a:t>Bazı senaryolar yaratıp rol oyunları oynamak, çocukların sıkıntı çektikleri alanlara yönelik roller vermek. Örneğin; yeni tanıştığı biri ile konuşma başlatarak tanışma ve konuşmayı sürdürme. Haksızlığa uğradığını düşündüğü herhangi bir konu ile ilgili konuşmak gibi.</a:t>
            </a:r>
          </a:p>
          <a:p>
            <a:pPr algn="l" fontAlgn="base"/>
            <a:endParaRPr lang="tr-TR" sz="5100" dirty="0" smtClean="0">
              <a:solidFill>
                <a:schemeClr val="tx1"/>
              </a:solidFill>
            </a:endParaRPr>
          </a:p>
          <a:p>
            <a:pPr algn="l" fontAlgn="base">
              <a:buFont typeface="Wingdings" pitchFamily="2" charset="2"/>
              <a:buChar char="Ø"/>
            </a:pPr>
            <a:r>
              <a:rPr lang="tr-TR" sz="5100" dirty="0" smtClean="0">
                <a:solidFill>
                  <a:schemeClr val="tx1"/>
                </a:solidFill>
              </a:rPr>
              <a:t>Çocukların birbirleriyle ilgili olumlu özelliklerini ve beğendikleri yönlerini söylemesi ya da yazmasını istemek,</a:t>
            </a:r>
          </a:p>
          <a:p>
            <a:pPr algn="l" fontAlgn="base">
              <a:buFont typeface="Wingdings" pitchFamily="2" charset="2"/>
              <a:buChar char="Ø"/>
            </a:pPr>
            <a:endParaRPr lang="tr-TR" sz="5100" dirty="0" smtClean="0">
              <a:solidFill>
                <a:schemeClr val="tx1"/>
              </a:solidFill>
            </a:endParaRPr>
          </a:p>
          <a:p>
            <a:pPr algn="l" fontAlgn="base">
              <a:buFont typeface="Wingdings" pitchFamily="2" charset="2"/>
              <a:buChar char="Ø"/>
            </a:pPr>
            <a:r>
              <a:rPr lang="tr-TR" sz="5100" dirty="0" smtClean="0">
                <a:solidFill>
                  <a:schemeClr val="tx1"/>
                </a:solidFill>
              </a:rPr>
              <a:t>Kısa hikayeler okuyup “siz olsanız ne yapardınız ya da ne hissederdiniz” gibi sorular sorarak sosyal düşünme becerilerini geliştirmek,</a:t>
            </a:r>
          </a:p>
          <a:p>
            <a:pPr algn="l" fontAlgn="base">
              <a:buFont typeface="Wingdings" pitchFamily="2" charset="2"/>
              <a:buChar char="Ø"/>
            </a:pPr>
            <a:endParaRPr lang="tr-TR" sz="4200" dirty="0" smtClean="0">
              <a:solidFill>
                <a:schemeClr val="tx1"/>
              </a:solidFill>
            </a:endParaRPr>
          </a:p>
          <a:p>
            <a:endParaRPr lang="tr-TR" dirty="0"/>
          </a:p>
        </p:txBody>
      </p:sp>
    </p:spTree>
    <p:extLst>
      <p:ext uri="{BB962C8B-B14F-4D97-AF65-F5344CB8AC3E}">
        <p14:creationId xmlns:p14="http://schemas.microsoft.com/office/powerpoint/2010/main" xmlns="" val="1052502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39552" y="980728"/>
            <a:ext cx="7848872" cy="3937992"/>
          </a:xfrm>
        </p:spPr>
        <p:txBody>
          <a:bodyPr>
            <a:normAutofit/>
          </a:bodyPr>
          <a:lstStyle/>
          <a:p>
            <a:pPr algn="l" fontAlgn="base">
              <a:buFont typeface="Wingdings" pitchFamily="2" charset="2"/>
              <a:buChar char="Ø"/>
            </a:pPr>
            <a:r>
              <a:rPr lang="tr-TR" sz="3000" dirty="0" smtClean="0">
                <a:solidFill>
                  <a:schemeClr val="tx1"/>
                </a:solidFill>
              </a:rPr>
              <a:t>Arkadaşça olan ve arkadaşça olmayan davranışları düşünerek yazmak ya da konuşmak,</a:t>
            </a:r>
          </a:p>
          <a:p>
            <a:pPr algn="l" fontAlgn="base"/>
            <a:endParaRPr lang="tr-TR" sz="3000" dirty="0" smtClean="0">
              <a:solidFill>
                <a:schemeClr val="tx1"/>
              </a:solidFill>
            </a:endParaRPr>
          </a:p>
          <a:p>
            <a:pPr algn="l" fontAlgn="base">
              <a:buFont typeface="Wingdings" pitchFamily="2" charset="2"/>
              <a:buChar char="Ø"/>
            </a:pPr>
            <a:r>
              <a:rPr lang="tr-TR" sz="3000" dirty="0" smtClean="0">
                <a:solidFill>
                  <a:schemeClr val="tx1"/>
                </a:solidFill>
              </a:rPr>
              <a:t>Çocukların akranlarıyla beraber sosyal beceri geliştirmeye yönelik zaman geçirmelerine fırsat yaratmak,</a:t>
            </a:r>
          </a:p>
          <a:p>
            <a:pPr algn="l" fontAlgn="base"/>
            <a:endParaRPr lang="tr-TR" dirty="0" smtClean="0">
              <a:solidFill>
                <a:schemeClr val="tx1"/>
              </a:solidFill>
            </a:endParaRPr>
          </a:p>
          <a:p>
            <a:endParaRPr lang="tr-TR" dirty="0"/>
          </a:p>
        </p:txBody>
      </p:sp>
      <p:pic>
        <p:nvPicPr>
          <p:cNvPr id="5" name="Picture 2"/>
          <p:cNvPicPr>
            <a:picLocks noChangeAspect="1" noChangeArrowheads="1"/>
          </p:cNvPicPr>
          <p:nvPr/>
        </p:nvPicPr>
        <p:blipFill>
          <a:blip r:embed="rId2" cstate="print"/>
          <a:srcRect/>
          <a:stretch>
            <a:fillRect/>
          </a:stretch>
        </p:blipFill>
        <p:spPr bwMode="auto">
          <a:xfrm>
            <a:off x="2267744" y="3861048"/>
            <a:ext cx="4464496" cy="2592313"/>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71600" y="836712"/>
            <a:ext cx="6400800" cy="4802088"/>
          </a:xfrm>
        </p:spPr>
        <p:txBody>
          <a:bodyPr>
            <a:normAutofit fontScale="85000" lnSpcReduction="20000"/>
          </a:bodyPr>
          <a:lstStyle/>
          <a:p>
            <a:pPr algn="l"/>
            <a:r>
              <a:rPr lang="tr-TR" dirty="0" smtClean="0">
                <a:solidFill>
                  <a:schemeClr val="tx1"/>
                </a:solidFill>
              </a:rPr>
              <a:t>Çocukların kendisini ifade edebilmesi, özgüven kazanması, ailesi ve çevresindeki bireylerle ilişki kurabilmesi, arkadaşları tarafından kabul görmesi, sosyal anlamda bağımsızlık kazanması gibi becerilerin geliştirilmesi ,uygun davrandıklarında onları desteklemek ve onları motive etmek çok önemlidir.</a:t>
            </a:r>
          </a:p>
          <a:p>
            <a:pPr algn="l"/>
            <a:endParaRPr lang="tr-TR" dirty="0" smtClean="0">
              <a:solidFill>
                <a:schemeClr val="tx1"/>
              </a:solidFill>
            </a:endParaRPr>
          </a:p>
          <a:p>
            <a:pPr algn="l"/>
            <a:r>
              <a:rPr lang="tr-TR" dirty="0" smtClean="0">
                <a:solidFill>
                  <a:schemeClr val="tx1"/>
                </a:solidFill>
              </a:rPr>
              <a:t>Bu nedenle, öğrencilere örgün öğretimin her bir basamağında, sosyal becerilerin kazandırılması, pekiştirilmesi ve geliştirilmesi için çaba sarf edilmelidir.</a:t>
            </a:r>
            <a:endParaRPr lang="tr-TR" dirty="0">
              <a:solidFill>
                <a:schemeClr val="tx1"/>
              </a:solidFill>
            </a:endParaRPr>
          </a:p>
        </p:txBody>
      </p:sp>
    </p:spTree>
    <p:extLst>
      <p:ext uri="{BB962C8B-B14F-4D97-AF65-F5344CB8AC3E}">
        <p14:creationId xmlns:p14="http://schemas.microsoft.com/office/powerpoint/2010/main" xmlns="" val="1052502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haroni" pitchFamily="2" charset="-79"/>
                <a:cs typeface="Aharoni" pitchFamily="2" charset="-79"/>
              </a:rPr>
              <a:t>ALİ KUŞÇU İLKOKULU </a:t>
            </a:r>
            <a:br>
              <a:rPr lang="tr-TR" dirty="0" smtClean="0">
                <a:latin typeface="Aharoni" pitchFamily="2" charset="-79"/>
                <a:cs typeface="Aharoni" pitchFamily="2" charset="-79"/>
              </a:rPr>
            </a:br>
            <a:r>
              <a:rPr lang="tr-TR" dirty="0" smtClean="0">
                <a:latin typeface="Aharoni" pitchFamily="2" charset="-79"/>
                <a:cs typeface="Aharoni" pitchFamily="2" charset="-79"/>
              </a:rPr>
              <a:t>REHBERLİK SERVİSİ </a:t>
            </a:r>
            <a:endParaRPr lang="tr-TR" dirty="0">
              <a:latin typeface="Aharoni" pitchFamily="2" charset="-79"/>
              <a:cs typeface="Aharoni" pitchFamily="2" charset="-79"/>
            </a:endParaRPr>
          </a:p>
        </p:txBody>
      </p:sp>
      <p:sp>
        <p:nvSpPr>
          <p:cNvPr id="3" name="2 İçerik Yer Tutucusu"/>
          <p:cNvSpPr>
            <a:spLocks noGrp="1"/>
          </p:cNvSpPr>
          <p:nvPr>
            <p:ph idx="1"/>
          </p:nvPr>
        </p:nvSpPr>
        <p:spPr>
          <a:xfrm>
            <a:off x="457200" y="2348880"/>
            <a:ext cx="8229600" cy="3777283"/>
          </a:xfrm>
        </p:spPr>
        <p:txBody>
          <a:bodyPr/>
          <a:lstStyle/>
          <a:p>
            <a:r>
              <a:rPr lang="tr-TR" dirty="0" smtClean="0">
                <a:latin typeface="Aharoni" pitchFamily="2" charset="-79"/>
                <a:cs typeface="Aharoni" pitchFamily="2" charset="-79"/>
              </a:rPr>
              <a:t> HEYECAN KILIÇ TAYLAN </a:t>
            </a:r>
          </a:p>
          <a:p>
            <a:r>
              <a:rPr lang="tr-TR" dirty="0" smtClean="0">
                <a:latin typeface="Aharoni" pitchFamily="2" charset="-79"/>
                <a:cs typeface="Aharoni" pitchFamily="2" charset="-79"/>
              </a:rPr>
              <a:t>NİLGÜN KUMBASAR</a:t>
            </a:r>
          </a:p>
          <a:p>
            <a:r>
              <a:rPr lang="tr-TR" dirty="0" smtClean="0">
                <a:latin typeface="Aharoni" pitchFamily="2" charset="-79"/>
                <a:cs typeface="Aharoni" pitchFamily="2" charset="-79"/>
              </a:rPr>
              <a:t>ÖZLEM KARLIDAĞ</a:t>
            </a:r>
          </a:p>
          <a:p>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187624" y="1268760"/>
            <a:ext cx="6872808" cy="4010000"/>
          </a:xfrm>
        </p:spPr>
        <p:txBody>
          <a:bodyPr>
            <a:normAutofit/>
          </a:bodyPr>
          <a:lstStyle/>
          <a:p>
            <a:r>
              <a:rPr lang="tr-TR" dirty="0" smtClean="0">
                <a:solidFill>
                  <a:schemeClr val="tx1"/>
                </a:solidFill>
              </a:rPr>
              <a:t>Çocuklar ;</a:t>
            </a:r>
          </a:p>
          <a:p>
            <a:r>
              <a:rPr lang="tr-TR" dirty="0" smtClean="0">
                <a:solidFill>
                  <a:schemeClr val="tx1"/>
                </a:solidFill>
              </a:rPr>
              <a:t>Gözlem ve model alma (Taklit yoluyla)sosyal davranışı öğrenirler.</a:t>
            </a:r>
            <a:endParaRPr lang="tr-TR"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2195736" y="3429000"/>
            <a:ext cx="3827512" cy="2051298"/>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fontScale="77500" lnSpcReduction="20000"/>
          </a:bodyPr>
          <a:lstStyle/>
          <a:p>
            <a:pPr algn="l"/>
            <a:r>
              <a:rPr lang="tr-TR" dirty="0" smtClean="0">
                <a:solidFill>
                  <a:schemeClr val="tx1"/>
                </a:solidFill>
              </a:rPr>
              <a:t>Sosyal yönden gelişmiş yani sosyalleşmiş bir birey, içinde yaşadığı toplumun normlarına ve beklentilerine uygun davranışlar gösterir, kendi gereksinim ve istekleri ile toplumun istek ve beklentileri arasında denge sağlayabilir.</a:t>
            </a:r>
            <a:endParaRPr lang="tr-TR" dirty="0">
              <a:solidFill>
                <a:schemeClr val="tx1"/>
              </a:solidFill>
            </a:endParaRPr>
          </a:p>
        </p:txBody>
      </p:sp>
      <p:pic>
        <p:nvPicPr>
          <p:cNvPr id="3074" name="Picture 2"/>
          <p:cNvPicPr>
            <a:picLocks noChangeAspect="1" noChangeArrowheads="1"/>
          </p:cNvPicPr>
          <p:nvPr/>
        </p:nvPicPr>
        <p:blipFill>
          <a:blip r:embed="rId2" cstate="print"/>
          <a:srcRect/>
          <a:stretch>
            <a:fillRect/>
          </a:stretch>
        </p:blipFill>
        <p:spPr bwMode="auto">
          <a:xfrm>
            <a:off x="1979712" y="1484784"/>
            <a:ext cx="4896544" cy="1944216"/>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340768"/>
            <a:ext cx="7772400" cy="1470025"/>
          </a:xfrm>
        </p:spPr>
        <p:txBody>
          <a:bodyPr/>
          <a:lstStyle/>
          <a:p>
            <a:r>
              <a:rPr lang="tr-TR" dirty="0" smtClean="0"/>
              <a:t>Sosyal Beceri Nedir?</a:t>
            </a:r>
            <a:endParaRPr lang="tr-TR" dirty="0"/>
          </a:p>
        </p:txBody>
      </p:sp>
      <p:sp>
        <p:nvSpPr>
          <p:cNvPr id="3" name="Alt Başlık 2"/>
          <p:cNvSpPr>
            <a:spLocks noGrp="1"/>
          </p:cNvSpPr>
          <p:nvPr>
            <p:ph type="subTitle" idx="1"/>
          </p:nvPr>
        </p:nvSpPr>
        <p:spPr>
          <a:xfrm>
            <a:off x="1403648" y="2996952"/>
            <a:ext cx="6400800" cy="2929880"/>
          </a:xfrm>
        </p:spPr>
        <p:txBody>
          <a:bodyPr>
            <a:normAutofit/>
          </a:bodyPr>
          <a:lstStyle/>
          <a:p>
            <a:pPr algn="l"/>
            <a:r>
              <a:rPr lang="tr-TR" dirty="0" smtClean="0">
                <a:solidFill>
                  <a:schemeClr val="tx1"/>
                </a:solidFill>
              </a:rPr>
              <a:t>Sosyal beceriler, bireyin sosyal ortamlarda olumlu sosyal sonuçlar elde etmesini sağlayan öğrenilmiş davranışlardır.</a:t>
            </a:r>
            <a:endParaRPr lang="tr-TR" dirty="0">
              <a:solidFill>
                <a:schemeClr val="tx1"/>
              </a:solidFill>
            </a:endParaRPr>
          </a:p>
        </p:txBody>
      </p:sp>
    </p:spTree>
    <p:extLst>
      <p:ext uri="{BB962C8B-B14F-4D97-AF65-F5344CB8AC3E}">
        <p14:creationId xmlns:p14="http://schemas.microsoft.com/office/powerpoint/2010/main" xmlns="" val="105250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1124744"/>
            <a:ext cx="5112568" cy="5040560"/>
          </a:xfrm>
        </p:spPr>
        <p:txBody>
          <a:bodyPr>
            <a:normAutofit/>
          </a:bodyPr>
          <a:lstStyle/>
          <a:p>
            <a:pPr algn="l"/>
            <a:r>
              <a:rPr lang="tr-TR" sz="2800" dirty="0" smtClean="0">
                <a:solidFill>
                  <a:schemeClr val="tx1"/>
                </a:solidFill>
              </a:rPr>
              <a:t>Kişinin olumlu ya da olumsuz duygularını uygun bir biçimde anlatabilmesi, kişisel haklarını savunabilmesi, gerektiğinde başkalarından yardım isteyebilmesi ve kendisine ters gelen istekleri geri çevirebilmesini sağlayan becerilerdir.</a:t>
            </a:r>
          </a:p>
          <a:p>
            <a:pPr algn="l"/>
            <a:endParaRPr lang="tr-TR" dirty="0">
              <a:solidFill>
                <a:schemeClr val="tx1"/>
              </a:solidFill>
            </a:endParaRPr>
          </a:p>
        </p:txBody>
      </p:sp>
      <p:pic>
        <p:nvPicPr>
          <p:cNvPr id="4099" name="Picture 3"/>
          <p:cNvPicPr>
            <a:picLocks noChangeAspect="1" noChangeArrowheads="1"/>
          </p:cNvPicPr>
          <p:nvPr/>
        </p:nvPicPr>
        <p:blipFill>
          <a:blip r:embed="rId2" cstate="print"/>
          <a:srcRect/>
          <a:stretch>
            <a:fillRect/>
          </a:stretch>
        </p:blipFill>
        <p:spPr bwMode="auto">
          <a:xfrm>
            <a:off x="5508104" y="1412776"/>
            <a:ext cx="3168352" cy="3384401"/>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1700808"/>
            <a:ext cx="7772400" cy="1470025"/>
          </a:xfrm>
        </p:spPr>
        <p:txBody>
          <a:bodyPr/>
          <a:lstStyle/>
          <a:p>
            <a:r>
              <a:rPr lang="tr-TR" dirty="0" smtClean="0"/>
              <a:t>Sosyal Becerilerin Önemi</a:t>
            </a:r>
            <a:endParaRPr lang="tr-TR" dirty="0"/>
          </a:p>
        </p:txBody>
      </p:sp>
      <p:pic>
        <p:nvPicPr>
          <p:cNvPr id="5122" name="Picture 2"/>
          <p:cNvPicPr>
            <a:picLocks noChangeAspect="1" noChangeArrowheads="1"/>
          </p:cNvPicPr>
          <p:nvPr/>
        </p:nvPicPr>
        <p:blipFill>
          <a:blip r:embed="rId2" cstate="print"/>
          <a:srcRect/>
          <a:stretch>
            <a:fillRect/>
          </a:stretch>
        </p:blipFill>
        <p:spPr bwMode="auto">
          <a:xfrm>
            <a:off x="2339752" y="3068960"/>
            <a:ext cx="4536504" cy="2592288"/>
          </a:xfrm>
          <a:prstGeom prst="rect">
            <a:avLst/>
          </a:prstGeom>
          <a:noFill/>
          <a:ln w="9525">
            <a:noFill/>
            <a:miter lim="800000"/>
            <a:headEnd/>
            <a:tailEnd/>
          </a:ln>
        </p:spPr>
      </p:pic>
    </p:spTree>
    <p:extLst>
      <p:ext uri="{BB962C8B-B14F-4D97-AF65-F5344CB8AC3E}">
        <p14:creationId xmlns:p14="http://schemas.microsoft.com/office/powerpoint/2010/main" xmlns="" val="105250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71600" y="1268760"/>
            <a:ext cx="6400800" cy="4370040"/>
          </a:xfrm>
        </p:spPr>
        <p:txBody>
          <a:bodyPr>
            <a:normAutofit fontScale="70000" lnSpcReduction="20000"/>
          </a:bodyPr>
          <a:lstStyle/>
          <a:p>
            <a:pPr algn="l"/>
            <a:r>
              <a:rPr lang="tr-TR" dirty="0" smtClean="0">
                <a:solidFill>
                  <a:schemeClr val="tx1"/>
                </a:solidFill>
              </a:rPr>
              <a:t>Bireyin </a:t>
            </a:r>
          </a:p>
          <a:p>
            <a:pPr algn="l"/>
            <a:endParaRPr lang="tr-TR" dirty="0" smtClean="0">
              <a:solidFill>
                <a:schemeClr val="tx1"/>
              </a:solidFill>
            </a:endParaRPr>
          </a:p>
          <a:p>
            <a:pPr algn="l">
              <a:buFont typeface="Wingdings" pitchFamily="2" charset="2"/>
              <a:buChar char="q"/>
            </a:pPr>
            <a:r>
              <a:rPr lang="tr-TR" dirty="0" smtClean="0">
                <a:solidFill>
                  <a:schemeClr val="tx1"/>
                </a:solidFill>
              </a:rPr>
              <a:t>Başkaları ile iyi ilişkiler kurmasında, toplumsal kurallara uymasında,</a:t>
            </a:r>
          </a:p>
          <a:p>
            <a:pPr algn="l"/>
            <a:endParaRPr lang="tr-TR" dirty="0" smtClean="0">
              <a:solidFill>
                <a:schemeClr val="tx1"/>
              </a:solidFill>
            </a:endParaRPr>
          </a:p>
          <a:p>
            <a:pPr algn="l">
              <a:buFont typeface="Wingdings" pitchFamily="2" charset="2"/>
              <a:buChar char="q"/>
            </a:pPr>
            <a:r>
              <a:rPr lang="tr-TR" dirty="0" smtClean="0">
                <a:solidFill>
                  <a:schemeClr val="tx1"/>
                </a:solidFill>
              </a:rPr>
              <a:t>Sorumluluk yüklenebilmesinde,</a:t>
            </a:r>
          </a:p>
          <a:p>
            <a:pPr algn="l"/>
            <a:endParaRPr lang="tr-TR" dirty="0" smtClean="0">
              <a:solidFill>
                <a:schemeClr val="tx1"/>
              </a:solidFill>
            </a:endParaRPr>
          </a:p>
          <a:p>
            <a:pPr algn="l">
              <a:buFont typeface="Wingdings" pitchFamily="2" charset="2"/>
              <a:buChar char="q"/>
            </a:pPr>
            <a:r>
              <a:rPr lang="tr-TR" dirty="0" smtClean="0">
                <a:solidFill>
                  <a:schemeClr val="tx1"/>
                </a:solidFill>
              </a:rPr>
              <a:t> Başkalarına yardım etmesinde,</a:t>
            </a:r>
          </a:p>
          <a:p>
            <a:pPr algn="l"/>
            <a:endParaRPr lang="tr-TR" dirty="0" smtClean="0">
              <a:solidFill>
                <a:schemeClr val="tx1"/>
              </a:solidFill>
            </a:endParaRPr>
          </a:p>
          <a:p>
            <a:pPr algn="l">
              <a:buFont typeface="Wingdings" pitchFamily="2" charset="2"/>
              <a:buChar char="q"/>
            </a:pPr>
            <a:r>
              <a:rPr lang="tr-TR" dirty="0" smtClean="0">
                <a:solidFill>
                  <a:schemeClr val="tx1"/>
                </a:solidFill>
              </a:rPr>
              <a:t> Haklarını kullanabilmesinde </a:t>
            </a:r>
          </a:p>
          <a:p>
            <a:pPr algn="l"/>
            <a:endParaRPr lang="tr-TR" dirty="0" smtClean="0">
              <a:solidFill>
                <a:schemeClr val="tx1"/>
              </a:solidFill>
            </a:endParaRPr>
          </a:p>
          <a:p>
            <a:pPr algn="l"/>
            <a:r>
              <a:rPr lang="tr-TR" dirty="0" smtClean="0">
                <a:solidFill>
                  <a:schemeClr val="tx1"/>
                </a:solidFill>
              </a:rPr>
              <a:t>sosyal becerilerin önemi büyüktür.</a:t>
            </a:r>
          </a:p>
        </p:txBody>
      </p:sp>
    </p:spTree>
    <p:extLst>
      <p:ext uri="{BB962C8B-B14F-4D97-AF65-F5344CB8AC3E}">
        <p14:creationId xmlns:p14="http://schemas.microsoft.com/office/powerpoint/2010/main" xmlns="" val="105250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71600" y="1628800"/>
            <a:ext cx="7016824" cy="3721968"/>
          </a:xfrm>
        </p:spPr>
        <p:txBody>
          <a:bodyPr>
            <a:normAutofit/>
          </a:bodyPr>
          <a:lstStyle/>
          <a:p>
            <a:pPr algn="l"/>
            <a:r>
              <a:rPr lang="tr-TR" sz="2800" dirty="0" smtClean="0">
                <a:solidFill>
                  <a:schemeClr val="tx1"/>
                </a:solidFill>
              </a:rPr>
              <a:t>Çünkü, bireyin içinde yaşadığı toplumun bir üyesi haline gelmesi, toplumun bir parçası olduğunun bilincine varması ve toplumsal sorumluluklarını yerine getirmesi bireyin toplumsal yaşamda gerekli olan sosyal becerileri kazanması ile olanaklıdır.</a:t>
            </a:r>
          </a:p>
          <a:p>
            <a:endParaRPr lang="tr-TR" dirty="0"/>
          </a:p>
        </p:txBody>
      </p:sp>
    </p:spTree>
    <p:extLst>
      <p:ext uri="{BB962C8B-B14F-4D97-AF65-F5344CB8AC3E}">
        <p14:creationId xmlns:p14="http://schemas.microsoft.com/office/powerpoint/2010/main" xmlns="" val="105250234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721</Words>
  <Application>Microsoft Office PowerPoint</Application>
  <PresentationFormat>Ekran Gösterisi (4:3)</PresentationFormat>
  <Paragraphs>96</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OKULLARDA SOSYAL BECERİ EĞİTİMİ</vt:lpstr>
      <vt:lpstr>Slayt 2</vt:lpstr>
      <vt:lpstr>Slayt 3</vt:lpstr>
      <vt:lpstr>Slayt 4</vt:lpstr>
      <vt:lpstr>Sosyal Beceri Nedir?</vt:lpstr>
      <vt:lpstr>Slayt 6</vt:lpstr>
      <vt:lpstr>Sosyal Becerilerin Önemi</vt:lpstr>
      <vt:lpstr>Slayt 8</vt:lpstr>
      <vt:lpstr>Slayt 9</vt:lpstr>
      <vt:lpstr>Slayt 10</vt:lpstr>
      <vt:lpstr>Yapılan Bir Araştırmada;</vt:lpstr>
      <vt:lpstr>Sosyal Beceri Eksikliği olan Çocukların Ayırt Edici Özellikleri;</vt:lpstr>
      <vt:lpstr>Slayt 13</vt:lpstr>
      <vt:lpstr>SOSYAL BECERİLER ALTI GRUPTA TOPLANMIŞTIR</vt:lpstr>
      <vt:lpstr>1. İlişkiyi Başlatma ve Sürdürme Becerileri:</vt:lpstr>
      <vt:lpstr>2. Grupla Bir İşi Yürütme Becerileri:</vt:lpstr>
      <vt:lpstr>3. Duygulara Yönelik Beceriler: </vt:lpstr>
      <vt:lpstr>4.Saldırgan Davranışlarla Baş Etmeye Yönelik Beceriler:</vt:lpstr>
      <vt:lpstr>5. Stres Durumlarıyla Başa Çıkma Becerileri:</vt:lpstr>
      <vt:lpstr>6. Problem Çözme ve Plan Yapma Becerileri:</vt:lpstr>
      <vt:lpstr>Sosyal Beceriyi Geliştirmeye Yönelik Neler Yapılabilir? </vt:lpstr>
      <vt:lpstr>Slayt 22</vt:lpstr>
      <vt:lpstr>Slayt 23</vt:lpstr>
      <vt:lpstr>Slayt 24</vt:lpstr>
      <vt:lpstr>Slayt 25</vt:lpstr>
      <vt:lpstr>ALİ KUŞÇU İLKOKULU  REHBERLİK SERVİSİ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ram</dc:creator>
  <cp:lastModifiedBy>Rehberlik</cp:lastModifiedBy>
  <cp:revision>31</cp:revision>
  <dcterms:created xsi:type="dcterms:W3CDTF">2016-10-24T11:30:10Z</dcterms:created>
  <dcterms:modified xsi:type="dcterms:W3CDTF">2025-02-10T12:04:44Z</dcterms:modified>
</cp:coreProperties>
</file>